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</p:sldMasterIdLst>
  <p:notesMasterIdLst>
    <p:notesMasterId r:id="rId21"/>
  </p:notesMasterIdLst>
  <p:sldIdLst>
    <p:sldId id="256" r:id="rId2"/>
    <p:sldId id="320" r:id="rId3"/>
    <p:sldId id="298" r:id="rId4"/>
    <p:sldId id="283" r:id="rId5"/>
    <p:sldId id="329" r:id="rId6"/>
    <p:sldId id="295" r:id="rId7"/>
    <p:sldId id="294" r:id="rId8"/>
    <p:sldId id="296" r:id="rId9"/>
    <p:sldId id="330" r:id="rId10"/>
    <p:sldId id="285" r:id="rId11"/>
    <p:sldId id="331" r:id="rId12"/>
    <p:sldId id="322" r:id="rId13"/>
    <p:sldId id="323" r:id="rId14"/>
    <p:sldId id="332" r:id="rId15"/>
    <p:sldId id="333" r:id="rId16"/>
    <p:sldId id="334" r:id="rId17"/>
    <p:sldId id="335" r:id="rId18"/>
    <p:sldId id="336" r:id="rId19"/>
    <p:sldId id="327" r:id="rId2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5108436-CA77-4437-B34D-93CE9F9E9BC6}">
          <p14:sldIdLst>
            <p14:sldId id="256"/>
            <p14:sldId id="320"/>
            <p14:sldId id="298"/>
            <p14:sldId id="283"/>
            <p14:sldId id="329"/>
            <p14:sldId id="295"/>
            <p14:sldId id="294"/>
            <p14:sldId id="296"/>
            <p14:sldId id="330"/>
            <p14:sldId id="285"/>
            <p14:sldId id="331"/>
            <p14:sldId id="322"/>
            <p14:sldId id="323"/>
            <p14:sldId id="332"/>
            <p14:sldId id="333"/>
            <p14:sldId id="334"/>
            <p14:sldId id="335"/>
            <p14:sldId id="336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CC"/>
    <a:srgbClr val="33CCCC"/>
    <a:srgbClr val="009999"/>
    <a:srgbClr val="FF3300"/>
    <a:srgbClr val="FFCC99"/>
    <a:srgbClr val="CC6600"/>
    <a:srgbClr val="FF9966"/>
    <a:srgbClr val="FF66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728" autoAdjust="0"/>
  </p:normalViewPr>
  <p:slideViewPr>
    <p:cSldViewPr>
      <p:cViewPr varScale="1">
        <p:scale>
          <a:sx n="74" d="100"/>
          <a:sy n="74" d="100"/>
        </p:scale>
        <p:origin x="13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&#1053;&#1086;&#1074;&#1072;&#1103;%20&#1087;&#1072;&#1087;&#1082;&#1072;%20(2)\2017%20&#1075;%20&#1087;&#1086;%20&#1084;&#1077;&#1089;&#1103;&#1094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dirty="0" smtClean="0"/>
              <a:t>I</a:t>
            </a:r>
            <a:r>
              <a:rPr lang="en-US" sz="1800" baseline="0" dirty="0" smtClean="0"/>
              <a:t> </a:t>
            </a:r>
            <a:r>
              <a:rPr lang="ru-RU" sz="1800" baseline="0" dirty="0" smtClean="0"/>
              <a:t> квартал </a:t>
            </a:r>
            <a:r>
              <a:rPr lang="ru-RU" sz="1800" dirty="0" smtClean="0"/>
              <a:t>2018</a:t>
            </a:r>
            <a:endParaRPr lang="en-US" sz="1800" dirty="0"/>
          </a:p>
        </c:rich>
      </c:tx>
      <c:layout>
        <c:manualLayout>
          <c:xMode val="edge"/>
          <c:yMode val="edge"/>
          <c:x val="1.8955864293543987E-3"/>
          <c:y val="3.919296323397017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21829712555098E-3"/>
          <c:y val="0.15023126648859997"/>
          <c:w val="0.67865257248473299"/>
          <c:h val="0.7981873218578919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 dirty="0" smtClean="0"/>
              <a:t>III</a:t>
            </a:r>
            <a:r>
              <a:rPr lang="en-US" sz="1800" baseline="0" dirty="0" smtClean="0"/>
              <a:t> </a:t>
            </a:r>
            <a:r>
              <a:rPr lang="ru-RU" sz="1800" baseline="0" dirty="0" smtClean="0"/>
              <a:t>квартал </a:t>
            </a:r>
            <a:r>
              <a:rPr lang="ru-RU" sz="1800" dirty="0" smtClean="0"/>
              <a:t>2018</a:t>
            </a:r>
            <a:endParaRPr lang="en-US" sz="1800" dirty="0"/>
          </a:p>
        </c:rich>
      </c:tx>
      <c:layout>
        <c:manualLayout>
          <c:xMode val="edge"/>
          <c:yMode val="edge"/>
          <c:x val="2.4959928053921783E-2"/>
          <c:y val="3.014837031938414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21829712555098E-3"/>
          <c:y val="0.10048602166925244"/>
          <c:w val="0.72016832941482423"/>
          <c:h val="0.8479324405309810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проверок</a:t>
            </a:r>
          </a:p>
        </c:rich>
      </c:tx>
      <c:layout>
        <c:manualLayout>
          <c:xMode val="edge"/>
          <c:yMode val="edge"/>
          <c:x val="0.2607845581802275"/>
          <c:y val="4.166666666666666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numRef>
              <c:f>Лист7!$B$25:$B$26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Лист7!$C$25:$C$26</c:f>
              <c:numCache>
                <c:formatCode>General</c:formatCode>
                <c:ptCount val="2"/>
                <c:pt idx="0">
                  <c:v>57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C-44B6-9E11-A5D84CEFD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951680"/>
        <c:axId val="94842880"/>
        <c:axId val="0"/>
      </c:bar3DChart>
      <c:catAx>
        <c:axId val="94951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842880"/>
        <c:crosses val="autoZero"/>
        <c:auto val="1"/>
        <c:lblAlgn val="ctr"/>
        <c:lblOffset val="100"/>
        <c:noMultiLvlLbl val="0"/>
      </c:catAx>
      <c:valAx>
        <c:axId val="94842880"/>
        <c:scaling>
          <c:orientation val="minMax"/>
          <c:max val="60"/>
          <c:min val="0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94951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0.2209</cdr:x>
      <cdr:y>0.43781</cdr:y>
    </cdr:from>
    <cdr:to>
      <cdr:x>0.33694</cdr:x>
      <cdr:y>0.57292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9090" y="1368084"/>
          <a:ext cx="551109" cy="422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/>
            <a:t>196</a:t>
          </a:r>
        </a:p>
      </cdr:txBody>
    </cdr:sp>
  </cdr:relSizeAnchor>
  <cdr:relSizeAnchor xmlns:cdr="http://schemas.openxmlformats.org/drawingml/2006/chartDrawing">
    <cdr:from>
      <cdr:x>0.62072</cdr:x>
      <cdr:y>0.44112</cdr:y>
    </cdr:from>
    <cdr:to>
      <cdr:x>0.72148</cdr:x>
      <cdr:y>0.57862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47917" y="1378424"/>
          <a:ext cx="478491" cy="429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/>
            <a:t>235</a:t>
          </a:r>
        </a:p>
      </cdr:txBody>
    </cdr:sp>
  </cdr:relSizeAnchor>
  <cdr:relSizeAnchor xmlns:cdr="http://schemas.openxmlformats.org/drawingml/2006/chartDrawing">
    <cdr:from>
      <cdr:x>0.2462</cdr:x>
      <cdr:y>0.77317</cdr:y>
    </cdr:from>
    <cdr:to>
      <cdr:x>0.77016</cdr:x>
      <cdr:y>0.87575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169244" y="2804565"/>
          <a:ext cx="2488373" cy="37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2019                                   </a:t>
          </a:r>
          <a:r>
            <a:rPr lang="ru-RU" sz="1100" dirty="0" smtClean="0"/>
            <a:t>2018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D50F1-CF63-4675-BEF4-7F69307411A7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33E19-EBE6-43FC-BADE-BD9A59BE9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1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6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6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8565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9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562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59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38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8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1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5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8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1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1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957D0-AB9D-4EBE-9403-37509C2A4C0D}" type="datetimeFigureOut">
              <a:rPr lang="ru-RU" smtClean="0"/>
              <a:t>ср 15.01.20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09604A-D750-4DD2-AF9E-1B05AB5F0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4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65044" y="548680"/>
            <a:ext cx="6250760" cy="70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Служба государственной жилищной инспекции и строительного надзора Республики Тыва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408373" y="176158"/>
            <a:ext cx="0" cy="613316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08373" y="176158"/>
            <a:ext cx="0" cy="6565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86284" y="176158"/>
            <a:ext cx="0" cy="656521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172400" y="176158"/>
            <a:ext cx="0" cy="656521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48341" y="2348880"/>
            <a:ext cx="6992011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000" b="1" dirty="0" smtClean="0"/>
              <a:t>Презентация</a:t>
            </a:r>
          </a:p>
          <a:p>
            <a:pPr algn="ctr">
              <a:spcAft>
                <a:spcPts val="1200"/>
              </a:spcAft>
            </a:pPr>
            <a:r>
              <a:rPr lang="ru-RU" sz="2200" b="1" dirty="0" smtClean="0">
                <a:solidFill>
                  <a:srgbClr val="FF0000"/>
                </a:solidFill>
              </a:rPr>
              <a:t>о результатах правоприменительной практики инспекции государственного строительного надзора и соблюдении законодательства о градостроительной деятельности, в том числе требований энергетической эффективности и проектной документации при осуществлении регионального государственного строительного </a:t>
            </a:r>
            <a:r>
              <a:rPr lang="ru-RU" sz="2200" b="1" dirty="0" smtClean="0">
                <a:solidFill>
                  <a:srgbClr val="FF0000"/>
                </a:solidFill>
              </a:rPr>
              <a:t>надзора Республики Тыва</a:t>
            </a:r>
            <a:endParaRPr lang="ru-RU" sz="2200" b="1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5" y="1412034"/>
            <a:ext cx="89439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7" y="202486"/>
            <a:ext cx="1141421" cy="11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408373" y="176158"/>
            <a:ext cx="0" cy="613316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08373" y="176158"/>
            <a:ext cx="0" cy="6565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86284" y="176158"/>
            <a:ext cx="0" cy="656521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7504" y="1008177"/>
            <a:ext cx="5256584" cy="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7504" y="1152193"/>
            <a:ext cx="5976664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07504" y="1296209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172400" y="176158"/>
            <a:ext cx="0" cy="656521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915139" y="124437"/>
            <a:ext cx="7371145" cy="876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Предмет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государственного строительного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надзора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3" y="25517"/>
            <a:ext cx="935511" cy="109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22256" y="4259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5138" y="1515745"/>
            <a:ext cx="6947681" cy="24314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ru-RU" sz="1900" dirty="0" smtClean="0">
                <a:solidFill>
                  <a:srgbClr val="FF0000"/>
                </a:solidFill>
                <a:ea typeface="Calibri"/>
                <a:cs typeface="Times New Roman"/>
              </a:rPr>
              <a:t>Проверка соответствия </a:t>
            </a:r>
            <a:r>
              <a:rPr lang="ru-RU" sz="1900" dirty="0">
                <a:solidFill>
                  <a:srgbClr val="FF0000"/>
                </a:solidFill>
                <a:ea typeface="Calibri"/>
                <a:cs typeface="Times New Roman"/>
              </a:rPr>
              <a:t>выполнения работ и применяемых строительных материалов </a:t>
            </a:r>
            <a:r>
              <a:rPr lang="ru-RU" sz="1900" dirty="0" smtClean="0">
                <a:solidFill>
                  <a:srgbClr val="FF0000"/>
                </a:solidFill>
                <a:ea typeface="Calibri"/>
                <a:cs typeface="Times New Roman"/>
              </a:rPr>
              <a:t>требованиям </a:t>
            </a:r>
            <a:r>
              <a:rPr lang="ru-RU" sz="1900" dirty="0">
                <a:solidFill>
                  <a:srgbClr val="FF0000"/>
                </a:solidFill>
                <a:ea typeface="Calibri"/>
                <a:cs typeface="Times New Roman"/>
              </a:rPr>
              <a:t>проектной документации, в том числе требованиям энергетической эффективности (за исключением объектов капитального строительства, на которые требования энергетической </a:t>
            </a:r>
            <a:r>
              <a:rPr lang="ru-RU" sz="1900" dirty="0" smtClean="0">
                <a:solidFill>
                  <a:srgbClr val="FF0000"/>
                </a:solidFill>
                <a:ea typeface="Calibri"/>
                <a:cs typeface="Times New Roman"/>
              </a:rPr>
              <a:t>эффективности не </a:t>
            </a:r>
            <a:r>
              <a:rPr lang="ru-RU" sz="1900" dirty="0">
                <a:solidFill>
                  <a:srgbClr val="FF0000"/>
                </a:solidFill>
                <a:ea typeface="Calibri"/>
                <a:cs typeface="Times New Roman"/>
              </a:rPr>
              <a:t>распространяются) и требованиям оснащенности объекта капитального строительства приборами учета используемых энергетических </a:t>
            </a:r>
            <a:r>
              <a:rPr lang="ru-RU" sz="1900" dirty="0" smtClean="0">
                <a:solidFill>
                  <a:srgbClr val="FF0000"/>
                </a:solidFill>
                <a:ea typeface="Calibri"/>
                <a:cs typeface="Times New Roman"/>
              </a:rPr>
              <a:t>ресурсов</a:t>
            </a:r>
            <a:r>
              <a:rPr lang="en-US" sz="1900" dirty="0" smtClean="0">
                <a:solidFill>
                  <a:srgbClr val="FF0000"/>
                </a:solidFill>
                <a:ea typeface="Calibri"/>
                <a:cs typeface="Times New Roman"/>
              </a:rPr>
              <a:t>;</a:t>
            </a:r>
            <a:endParaRPr lang="ru-RU" sz="19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5139" y="4273872"/>
            <a:ext cx="6956324" cy="384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dirty="0"/>
              <a:t>наличие разрешения на строительство;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5140" y="5039217"/>
            <a:ext cx="6956324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dirty="0"/>
              <a:t>выполнение требований, установленных частями 2, 3, и 3.1 статьи 52 Градостроительного кодекса Российской Федерации.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9" y="2694714"/>
            <a:ext cx="6032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9" y="5167427"/>
            <a:ext cx="6032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8" y="4237906"/>
            <a:ext cx="6032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5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408373" y="176158"/>
            <a:ext cx="0" cy="613316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08373" y="176158"/>
            <a:ext cx="0" cy="6565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86284" y="176158"/>
            <a:ext cx="0" cy="656521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7504" y="1008177"/>
            <a:ext cx="5256584" cy="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7504" y="1152193"/>
            <a:ext cx="5976664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07504" y="1296209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172400" y="176158"/>
            <a:ext cx="0" cy="656521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915139" y="124437"/>
            <a:ext cx="7371145" cy="876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Предмет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государственного строительного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надзора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3" y="25517"/>
            <a:ext cx="935511" cy="109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22256" y="4259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8800"/>
            <a:ext cx="748883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 отношении </a:t>
            </a:r>
            <a:r>
              <a:rPr lang="ru-RU" sz="1600" b="1" dirty="0"/>
              <a:t>объектов, указанных в части 1.1 статьи 54 Градостроительного </a:t>
            </a:r>
            <a:r>
              <a:rPr lang="ru-RU" sz="1600" b="1" dirty="0" smtClean="0"/>
              <a:t>кодекса</a:t>
            </a:r>
          </a:p>
          <a:p>
            <a:pPr algn="just"/>
            <a:r>
              <a:rPr lang="ru-RU" sz="1600" dirty="0" smtClean="0"/>
              <a:t>Проверка </a:t>
            </a:r>
            <a:r>
              <a:rPr lang="ru-RU" sz="1600" dirty="0"/>
              <a:t>наличия </a:t>
            </a:r>
            <a:r>
              <a:rPr lang="ru-RU" sz="1600" dirty="0" smtClean="0"/>
              <a:t>разрешения на </a:t>
            </a:r>
            <a:r>
              <a:rPr lang="ru-RU" sz="1600" dirty="0"/>
              <a:t>строительство и соответствия объекта капитального строительства требованиям, указанным в разрешении </a:t>
            </a:r>
            <a:r>
              <a:rPr lang="ru-RU" sz="1600" dirty="0" smtClean="0"/>
              <a:t>                                 на </a:t>
            </a:r>
            <a:r>
              <a:rPr lang="ru-RU" sz="1600" dirty="0"/>
              <a:t>строительство, а в </a:t>
            </a:r>
            <a:r>
              <a:rPr lang="ru-RU" sz="1600" dirty="0" smtClean="0"/>
              <a:t>случае, если </a:t>
            </a:r>
            <a:r>
              <a:rPr lang="ru-RU" sz="1600" dirty="0"/>
              <a:t>для строительства или реконструкции объекта капитального строительства не требуется выдача разрешения на строительство, проверка соответствия параметров объектов капитального строительства предельным параметрам разрешенного строительства, реконструкции объектов капитального строительства, установленным правилами землепользования </a:t>
            </a:r>
            <a:r>
              <a:rPr lang="ru-RU" sz="1600" dirty="0" smtClean="0"/>
              <a:t>                         и </a:t>
            </a:r>
            <a:r>
              <a:rPr lang="ru-RU" sz="1600" dirty="0"/>
              <a:t>застройки, документацией по планировке территории, и обязательным требованиям к параметрам объектов капитального строительства, установленным </a:t>
            </a:r>
            <a:r>
              <a:rPr lang="ru-RU" sz="1600" dirty="0" smtClean="0"/>
              <a:t>Градостроительным кодексом</a:t>
            </a:r>
            <a:r>
              <a:rPr lang="ru-RU" sz="1600" dirty="0"/>
              <a:t>, другими федеральными законами.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4981122"/>
            <a:ext cx="748883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/>
              <a:t>Застройщик обязан обеспечить должностным лицам органа государственного строительного надзора доступ в объекты капитального строительства в целях проведения соответствующей проверки по предъявлению служебного удостоверения и копии приказа (распоряжения) органа государственного строительного надзора о назначении соответствующей проверки.</a:t>
            </a:r>
          </a:p>
        </p:txBody>
      </p:sp>
    </p:spTree>
    <p:extLst>
      <p:ext uri="{BB962C8B-B14F-4D97-AF65-F5344CB8AC3E}">
        <p14:creationId xmlns:p14="http://schemas.microsoft.com/office/powerpoint/2010/main" val="20850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408373" y="176158"/>
            <a:ext cx="0" cy="613316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08373" y="176158"/>
            <a:ext cx="0" cy="6565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86284" y="176158"/>
            <a:ext cx="0" cy="656521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7504" y="1008177"/>
            <a:ext cx="5256584" cy="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7504" y="1152193"/>
            <a:ext cx="5976664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73082" y="1584242"/>
            <a:ext cx="6725989" cy="208823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Предупреждение, выявление и пресечение </a:t>
            </a:r>
            <a:r>
              <a:rPr lang="ru-RU" dirty="0">
                <a:solidFill>
                  <a:schemeClr val="tx1"/>
                </a:solidFill>
              </a:rPr>
              <a:t>допущенных застройщиком, техническим </a:t>
            </a:r>
            <a:r>
              <a:rPr lang="ru-RU" dirty="0" smtClean="0">
                <a:solidFill>
                  <a:schemeClr val="tx1"/>
                </a:solidFill>
              </a:rPr>
              <a:t>заказчиком, а </a:t>
            </a:r>
            <a:r>
              <a:rPr lang="ru-RU" dirty="0">
                <a:solidFill>
                  <a:schemeClr val="tx1"/>
                </a:solidFill>
              </a:rPr>
              <a:t>также лицом, осуществляющим </a:t>
            </a:r>
            <a:r>
              <a:rPr lang="ru-RU" dirty="0" smtClean="0">
                <a:solidFill>
                  <a:schemeClr val="tx1"/>
                </a:solidFill>
              </a:rPr>
              <a:t>строительство на </a:t>
            </a:r>
            <a:r>
              <a:rPr lang="ru-RU" dirty="0">
                <a:solidFill>
                  <a:schemeClr val="tx1"/>
                </a:solidFill>
              </a:rPr>
              <a:t>основании </a:t>
            </a:r>
            <a:r>
              <a:rPr lang="ru-RU" dirty="0" smtClean="0">
                <a:solidFill>
                  <a:schemeClr val="tx1"/>
                </a:solidFill>
              </a:rPr>
              <a:t>договора                         с </a:t>
            </a:r>
            <a:r>
              <a:rPr lang="ru-RU" dirty="0">
                <a:solidFill>
                  <a:schemeClr val="tx1"/>
                </a:solidFill>
              </a:rPr>
              <a:t>застройщиком или техническим заказчиком, </a:t>
            </a:r>
            <a:r>
              <a:rPr lang="ru-RU" sz="2000" b="1" dirty="0">
                <a:solidFill>
                  <a:schemeClr val="tx1"/>
                </a:solidFill>
              </a:rPr>
              <a:t>нарушений </a:t>
            </a:r>
            <a:r>
              <a:rPr lang="ru-RU" sz="2000" b="1" dirty="0" smtClean="0">
                <a:solidFill>
                  <a:schemeClr val="tx1"/>
                </a:solidFill>
              </a:rPr>
              <a:t>законодательства о </a:t>
            </a:r>
            <a:r>
              <a:rPr lang="ru-RU" sz="2000" b="1" dirty="0">
                <a:solidFill>
                  <a:schemeClr val="tx1"/>
                </a:solidFill>
              </a:rPr>
              <a:t>градостроительной деятельности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              в </a:t>
            </a:r>
            <a:r>
              <a:rPr lang="ru-RU" dirty="0">
                <a:solidFill>
                  <a:schemeClr val="tx1"/>
                </a:solidFill>
              </a:rPr>
              <a:t>том числе технических регламентов и проектной документации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4481" y="4149080"/>
            <a:ext cx="6724590" cy="1512168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Привлечение лиц</a:t>
            </a:r>
            <a:r>
              <a:rPr lang="ru-RU" dirty="0"/>
              <a:t>, виновных в нарушении </a:t>
            </a:r>
            <a:r>
              <a:rPr lang="ru-RU" dirty="0" smtClean="0"/>
              <a:t>градостроительного законодательства</a:t>
            </a:r>
            <a:r>
              <a:rPr lang="ru-RU" b="1" dirty="0" smtClean="0"/>
              <a:t>, </a:t>
            </a:r>
            <a:r>
              <a:rPr lang="ru-RU" sz="2000" b="1" dirty="0" smtClean="0"/>
              <a:t>к </a:t>
            </a:r>
            <a:r>
              <a:rPr lang="ru-RU" sz="2000" b="1" dirty="0"/>
              <a:t>административной </a:t>
            </a:r>
            <a:r>
              <a:rPr lang="ru-RU" sz="2000" b="1" dirty="0" smtClean="0"/>
              <a:t>ответственности                         </a:t>
            </a:r>
            <a:r>
              <a:rPr lang="ru-RU" dirty="0"/>
              <a:t>в </a:t>
            </a:r>
            <a:r>
              <a:rPr lang="ru-RU" dirty="0" smtClean="0"/>
              <a:t>порядке и </a:t>
            </a:r>
            <a:r>
              <a:rPr lang="ru-RU" dirty="0"/>
              <a:t>случаях, предусмотренных Кодексом Российской Федерации об административных правонарушениях.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1296209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172400" y="176158"/>
            <a:ext cx="0" cy="656521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169796" y="38958"/>
            <a:ext cx="8784976" cy="876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Задачи инспекции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3" y="25517"/>
            <a:ext cx="935511" cy="109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22256" y="4259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>
            <a:off x="8172400" y="176158"/>
            <a:ext cx="0" cy="656521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408373" y="176158"/>
            <a:ext cx="0" cy="656521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286284" y="176158"/>
            <a:ext cx="0" cy="6565210"/>
          </a:xfrm>
          <a:prstGeom prst="line">
            <a:avLst/>
          </a:prstGeom>
          <a:ln>
            <a:solidFill>
              <a:srgbClr val="33669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713170" y="75543"/>
            <a:ext cx="7715845" cy="876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Деятельность отдела строительного надзора Службы за 2019 год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8230" y="836712"/>
            <a:ext cx="5256584" cy="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8230" y="986947"/>
            <a:ext cx="5976664" cy="0"/>
          </a:xfrm>
          <a:prstGeom prst="line">
            <a:avLst/>
          </a:prstGeom>
          <a:ln>
            <a:solidFill>
              <a:srgbClr val="33669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08230" y="1124744"/>
            <a:ext cx="8856984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6651" y="3985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16536005"/>
              </p:ext>
            </p:extLst>
          </p:nvPr>
        </p:nvGraphicFramePr>
        <p:xfrm>
          <a:off x="4788024" y="1154541"/>
          <a:ext cx="5506346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252638981"/>
              </p:ext>
            </p:extLst>
          </p:nvPr>
        </p:nvGraphicFramePr>
        <p:xfrm>
          <a:off x="578548" y="4049689"/>
          <a:ext cx="5506346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8322" y="1620490"/>
            <a:ext cx="403508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данным журнала регистрации строящихся, реконструируемых объектов капитального строительства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январь-декабрь 2019 года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отделом строительного надзора Службы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ведется надзор за 73 поднадзорными объектами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Республике Тыва. За истекший период 2019 года отделом СН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проведено 196 проверок из них: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 проверок по поднадзорным объектам;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проверок долевого строительства;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рассмотрений по обращениям органов прокуратуры.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619587894"/>
              </p:ext>
            </p:extLst>
          </p:nvPr>
        </p:nvGraphicFramePr>
        <p:xfrm>
          <a:off x="4060783" y="1620490"/>
          <a:ext cx="4749165" cy="362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51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9004" y="188640"/>
            <a:ext cx="7715845" cy="876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Деятельность отдела строительного надзора Службы за 2019 год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3921900" cy="5229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4048" y="1412776"/>
            <a:ext cx="3424967" cy="1512168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/>
              <a:t>Завершено строительство многоквартирного жилого дома по ул. Иркутская, д. 20, подрядчик ООО «Азимут»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21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9004" y="188640"/>
            <a:ext cx="7715845" cy="876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Деятельность отдела строительного надзора Службы за 2019 год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5" y="1268760"/>
            <a:ext cx="5436096" cy="40770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9952" y="5157192"/>
            <a:ext cx="4644008" cy="1512168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/>
              <a:t>Завершено строительство шести многоквартирных жилых домов по ул. Иркутская, ООО «</a:t>
            </a:r>
            <a:r>
              <a:rPr lang="ru-RU" sz="2000" b="1" dirty="0" err="1" smtClean="0"/>
              <a:t>Энергострой</a:t>
            </a:r>
            <a:r>
              <a:rPr lang="ru-RU" sz="2000" b="1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05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1412776"/>
            <a:ext cx="5436096" cy="407707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19004" y="188640"/>
            <a:ext cx="7715845" cy="876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Деятельность отдела строительного надзора Службы за 2019 год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157192"/>
            <a:ext cx="4644008" cy="1512168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/>
              <a:t>Завершено строительство детского сада на 280 мест в восточной части города, подрядная организация ООО «Каменщик»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720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9004" y="188640"/>
            <a:ext cx="7715845" cy="876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Деятельность отдела строительного надзора Службы за 2019 год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228894"/>
            <a:ext cx="4104456" cy="54726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7944" y="4365104"/>
            <a:ext cx="4644008" cy="1512168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/>
              <a:t>Завершено строительство линейного объекта, инженерной инфраструктуры «Индустриальный парк»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388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76872"/>
            <a:ext cx="5724128" cy="429309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19004" y="188640"/>
            <a:ext cx="7715845" cy="876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Деятельность отдела строительного надзора Службы за 2019 год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72816"/>
            <a:ext cx="4644008" cy="1512168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/>
              <a:t>Завершено строительство школы на 825 мест в южной части г. Кызыла, подрядчик ООО «</a:t>
            </a:r>
            <a:r>
              <a:rPr lang="ru-RU" sz="2000" b="1" dirty="0" err="1" smtClean="0"/>
              <a:t>Олчей</a:t>
            </a:r>
            <a:r>
              <a:rPr lang="ru-RU" sz="2000" b="1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45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408373" y="176158"/>
            <a:ext cx="0" cy="613316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08373" y="176158"/>
            <a:ext cx="0" cy="6565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172400" y="176158"/>
            <a:ext cx="0" cy="656521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86284" y="176158"/>
            <a:ext cx="0" cy="656521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7504" y="996504"/>
            <a:ext cx="5256584" cy="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7504" y="1140520"/>
            <a:ext cx="5976664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91964" y="42397"/>
            <a:ext cx="7827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Выводы по реализации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контрольно-надзорной деятельности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1284536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86651" y="3985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2771" y="1628800"/>
            <a:ext cx="763102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Анализ правоприменительной практики свидетельствует о том, </a:t>
            </a:r>
            <a:r>
              <a:rPr lang="ru-RU" dirty="0" smtClean="0"/>
              <a:t>                        что </a:t>
            </a:r>
            <a:r>
              <a:rPr lang="ru-RU" dirty="0"/>
              <a:t>наблюдается повышение правовой грамотности застройщиков                                       и подрядчиков, которая проявляется в знании своих прав и обязанностей, полномочий </a:t>
            </a:r>
            <a:r>
              <a:rPr lang="ru-RU" dirty="0" smtClean="0"/>
              <a:t>Службы, </a:t>
            </a:r>
            <a:r>
              <a:rPr lang="ru-RU" dirty="0"/>
              <a:t>а также в знании процедуры осуществления государственного строительного надзора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2770" y="3645024"/>
            <a:ext cx="7653123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Проанализировав выявленные нарушения на поднадзорных объектах капитального строительства можно сказать, что строить с нарушениями законодательства о градостроительной деятельности, в том числе технических регламентов и проектной документации сегодня не выгодно как застройщику, так и подрядчику. Устранение выявленных нарушений </a:t>
            </a:r>
            <a:r>
              <a:rPr lang="ru-RU" dirty="0" smtClean="0"/>
              <a:t>               и </a:t>
            </a:r>
            <a:r>
              <a:rPr lang="ru-RU" dirty="0"/>
              <a:t>брака в работе требуют дополнительных финансовых и временных затрат.</a:t>
            </a:r>
          </a:p>
        </p:txBody>
      </p:sp>
    </p:spTree>
    <p:extLst>
      <p:ext uri="{BB962C8B-B14F-4D97-AF65-F5344CB8AC3E}">
        <p14:creationId xmlns:p14="http://schemas.microsoft.com/office/powerpoint/2010/main" val="35997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43802" y="3000604"/>
            <a:ext cx="359668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2. О соблюдении законодательства о градостроительной деятельности, в том числе требований </a:t>
            </a:r>
            <a:r>
              <a:rPr lang="ru-RU" dirty="0" smtClean="0">
                <a:solidFill>
                  <a:srgbClr val="FF0000"/>
                </a:solidFill>
              </a:rPr>
              <a:t>энергетической эффективности и </a:t>
            </a:r>
            <a:r>
              <a:rPr lang="ru-RU" dirty="0">
                <a:solidFill>
                  <a:srgbClr val="FF0000"/>
                </a:solidFill>
              </a:rPr>
              <a:t>проектной документации.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8172400" y="176158"/>
            <a:ext cx="0" cy="656521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408373" y="176158"/>
            <a:ext cx="0" cy="6565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286284" y="176158"/>
            <a:ext cx="0" cy="656521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5894" y="-39866"/>
            <a:ext cx="8272479" cy="8765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ln w="12700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8230" y="836712"/>
            <a:ext cx="5256584" cy="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8230" y="986947"/>
            <a:ext cx="5976664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08230" y="1124744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522256" y="4259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49777" y="68624"/>
            <a:ext cx="8272479" cy="8129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12700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Цель мероприятия </a:t>
            </a:r>
            <a:endParaRPr lang="ru-RU" sz="3200" b="1" dirty="0" smtClean="0">
              <a:ln w="12700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419" y="3000604"/>
            <a:ext cx="3568351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kern="150" dirty="0" smtClean="0">
                <a:solidFill>
                  <a:srgbClr val="FF0000"/>
                </a:solidFill>
                <a:ea typeface="Andale Sans UI"/>
                <a:cs typeface="Times New Roman"/>
              </a:rPr>
              <a:t>1. О </a:t>
            </a:r>
            <a:r>
              <a:rPr lang="ru-RU" kern="150" dirty="0">
                <a:solidFill>
                  <a:srgbClr val="FF0000"/>
                </a:solidFill>
                <a:ea typeface="Andale Sans UI"/>
                <a:cs typeface="Times New Roman"/>
              </a:rPr>
              <a:t>результатах правоприменительной практики органа регионального государственного строительного надзора за строительством, реконструкцией объектов капитального строительства </a:t>
            </a:r>
            <a:r>
              <a:rPr lang="ru-RU" kern="150" dirty="0" smtClean="0">
                <a:solidFill>
                  <a:srgbClr val="FF0000"/>
                </a:solidFill>
                <a:ea typeface="Andale Sans UI"/>
                <a:cs typeface="Times New Roman"/>
              </a:rPr>
              <a:t>             на </a:t>
            </a:r>
            <a:r>
              <a:rPr lang="ru-RU" kern="150" dirty="0">
                <a:solidFill>
                  <a:srgbClr val="FF0000"/>
                </a:solidFill>
                <a:ea typeface="Andale Sans UI"/>
                <a:cs typeface="Times New Roman"/>
              </a:rPr>
              <a:t>территории </a:t>
            </a:r>
            <a:r>
              <a:rPr lang="ru-RU" kern="150" dirty="0" smtClean="0">
                <a:solidFill>
                  <a:srgbClr val="FF0000"/>
                </a:solidFill>
                <a:ea typeface="Andale Sans UI"/>
                <a:cs typeface="Times New Roman"/>
              </a:rPr>
              <a:t>Республики Тыва </a:t>
            </a:r>
            <a:r>
              <a:rPr lang="ru-RU" kern="150" dirty="0">
                <a:solidFill>
                  <a:srgbClr val="FF0000"/>
                </a:solidFill>
                <a:ea typeface="Andale Sans UI"/>
                <a:cs typeface="Times New Roman"/>
              </a:rPr>
              <a:t>за </a:t>
            </a:r>
            <a:r>
              <a:rPr lang="ru-RU" kern="150" dirty="0" smtClean="0">
                <a:solidFill>
                  <a:srgbClr val="FF0000"/>
                </a:solidFill>
                <a:ea typeface="Andale Sans UI"/>
                <a:cs typeface="Times New Roman"/>
              </a:rPr>
              <a:t>1,2,3, 4 </a:t>
            </a:r>
            <a:r>
              <a:rPr lang="ru-RU" kern="150" dirty="0" smtClean="0">
                <a:solidFill>
                  <a:srgbClr val="FF0000"/>
                </a:solidFill>
                <a:ea typeface="Andale Sans UI"/>
                <a:cs typeface="Times New Roman"/>
              </a:rPr>
              <a:t>квартал </a:t>
            </a:r>
            <a:r>
              <a:rPr lang="ru-RU" kern="150" dirty="0" smtClean="0">
                <a:solidFill>
                  <a:srgbClr val="FF0000"/>
                </a:solidFill>
                <a:ea typeface="Andale Sans UI"/>
                <a:cs typeface="Times New Roman"/>
              </a:rPr>
              <a:t>2019 </a:t>
            </a:r>
            <a:r>
              <a:rPr lang="ru-RU" kern="150" dirty="0">
                <a:solidFill>
                  <a:srgbClr val="FF0000"/>
                </a:solidFill>
                <a:ea typeface="Andale Sans UI"/>
                <a:cs typeface="Times New Roman"/>
              </a:rPr>
              <a:t>года</a:t>
            </a:r>
            <a:r>
              <a:rPr lang="ru-RU" kern="150" dirty="0" smtClean="0">
                <a:solidFill>
                  <a:srgbClr val="FF0000"/>
                </a:solidFill>
                <a:ea typeface="Andale Sans UI"/>
                <a:cs typeface="Times New Roman"/>
              </a:rPr>
              <a:t>.</a:t>
            </a:r>
            <a:endParaRPr lang="ru-RU" sz="1600" kern="150" dirty="0">
              <a:solidFill>
                <a:srgbClr val="FF0000"/>
              </a:solidFill>
              <a:ea typeface="Andale Sans UI"/>
              <a:cs typeface="Tahom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9419" y="1340768"/>
            <a:ext cx="740106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В рамках настоящих публичных обсуждений будут рассмотрены </a:t>
            </a:r>
            <a:r>
              <a:rPr lang="ru-RU" sz="2000" b="1" dirty="0" smtClean="0"/>
              <a:t>2 </a:t>
            </a:r>
            <a:r>
              <a:rPr lang="ru-RU" sz="2000" b="1" dirty="0"/>
              <a:t>вопроса:</a:t>
            </a:r>
          </a:p>
        </p:txBody>
      </p:sp>
      <p:cxnSp>
        <p:nvCxnSpPr>
          <p:cNvPr id="21" name="Прямая со стрелкой 20"/>
          <p:cNvCxnSpPr>
            <a:endCxn id="7" idx="0"/>
          </p:cNvCxnSpPr>
          <p:nvPr/>
        </p:nvCxnSpPr>
        <p:spPr>
          <a:xfrm flipH="1">
            <a:off x="2223595" y="2039847"/>
            <a:ext cx="1916356" cy="960757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0"/>
          </p:cNvCxnSpPr>
          <p:nvPr/>
        </p:nvCxnSpPr>
        <p:spPr>
          <a:xfrm>
            <a:off x="4139951" y="2054746"/>
            <a:ext cx="1902192" cy="945858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2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>
            <a:off x="8172400" y="176158"/>
            <a:ext cx="0" cy="656521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408373" y="176158"/>
            <a:ext cx="0" cy="6565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172400" y="292790"/>
            <a:ext cx="0" cy="656521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-39866"/>
            <a:ext cx="7601064" cy="876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Основные нормативные документы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8230" y="836712"/>
            <a:ext cx="5256584" cy="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8230" y="986947"/>
            <a:ext cx="5976664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08230" y="1124744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35893" y="1288720"/>
            <a:ext cx="7892490" cy="5242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Градостроительный кодекс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just"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об административных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30.12.2009 № 384-ФЗ  "Технический регламент о безопасности зданий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just">
              <a:spcAft>
                <a:spcPts val="8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22.07.2008 № 123-ФЗ  "Технический регламент о требованиях пожарной безопасности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just">
              <a:spcAft>
                <a:spcPts val="8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01.02.2006 № 54  "О государственном строительном надзоре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02.05.2006 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59-ФЗ "О порядке рассмотрения обращений граждан Российской Федерации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26.12.2008 № 294-ФЗ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защите прав юридических лиц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предпринимателей при осуществлении государственного контроля (надзора)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контроля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26.12.2014 № 1521                             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перечня национальных стандартов и сводов правил (частей таких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сводов правил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применения которых на обязательной основе обеспечивается соблюдение требований федерального закона "технический регламент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3" y="25517"/>
            <a:ext cx="935511" cy="109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522256" y="4259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3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122" y="-32402"/>
            <a:ext cx="8764649" cy="876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Полномочия инспекции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172400" y="42591"/>
            <a:ext cx="0" cy="656521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408373" y="176158"/>
            <a:ext cx="0" cy="6565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286284" y="176158"/>
            <a:ext cx="0" cy="656521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8230" y="836712"/>
            <a:ext cx="5256584" cy="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8230" y="986947"/>
            <a:ext cx="5976664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76909" y="1124745"/>
            <a:ext cx="7795222" cy="735529"/>
          </a:xfrm>
          <a:prstGeom prst="rect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Осуществление регионального государственного строительного надзора </a:t>
            </a:r>
            <a:r>
              <a:rPr lang="ru-RU" sz="2000" b="1" dirty="0" smtClean="0">
                <a:solidFill>
                  <a:schemeClr val="tx1"/>
                </a:solidFill>
              </a:rPr>
              <a:t>при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08230" y="1124744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3" y="25517"/>
            <a:ext cx="935511" cy="109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522256" y="4259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75473" y="2804388"/>
            <a:ext cx="2944397" cy="3692991"/>
          </a:xfrm>
          <a:prstGeom prst="rect">
            <a:avLst/>
          </a:prstGeom>
          <a:ln>
            <a:solidFill>
              <a:srgbClr val="00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строительстве объектов </a:t>
            </a:r>
            <a:r>
              <a:rPr lang="ru-RU" dirty="0" smtClean="0">
                <a:solidFill>
                  <a:srgbClr val="FF0000"/>
                </a:solidFill>
              </a:rPr>
              <a:t>капитального строительства</a:t>
            </a:r>
            <a:r>
              <a:rPr lang="ru-RU" dirty="0">
                <a:solidFill>
                  <a:srgbClr val="FF0000"/>
                </a:solidFill>
              </a:rPr>
              <a:t>, проектная документация которых подлежит экспертизе </a:t>
            </a:r>
            <a:r>
              <a:rPr lang="ru-RU" dirty="0" smtClean="0">
                <a:solidFill>
                  <a:srgbClr val="FF0000"/>
                </a:solidFill>
              </a:rPr>
              <a:t>          в </a:t>
            </a:r>
            <a:r>
              <a:rPr lang="ru-RU" dirty="0">
                <a:solidFill>
                  <a:srgbClr val="FF0000"/>
                </a:solidFill>
              </a:rPr>
              <a:t>соответствии со </a:t>
            </a:r>
            <a:r>
              <a:rPr lang="ru-RU" dirty="0" smtClean="0">
                <a:solidFill>
                  <a:srgbClr val="FF0000"/>
                </a:solidFill>
              </a:rPr>
              <a:t>ст. 49 </a:t>
            </a:r>
            <a:r>
              <a:rPr lang="ru-RU" dirty="0">
                <a:solidFill>
                  <a:srgbClr val="FF0000"/>
                </a:solidFill>
              </a:rPr>
              <a:t>Градостроительного кодекса </a:t>
            </a:r>
            <a:r>
              <a:rPr lang="ru-RU" dirty="0" smtClean="0">
                <a:solidFill>
                  <a:srgbClr val="FF0000"/>
                </a:solidFill>
              </a:rPr>
              <a:t>РФ.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960262" y="2804388"/>
            <a:ext cx="4994509" cy="3660206"/>
          </a:xfrm>
          <a:prstGeom prst="rect">
            <a:avLst/>
          </a:prstGeom>
          <a:ln>
            <a:solidFill>
              <a:srgbClr val="00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реконструкции объектов капитального строительства, в том числе при проведении работ по сохранению объектов культурного наследия, затрагивающих конструктивные                      и другие характеристики надежности                    и безопасности таких объектов, если проектная документация на осуществление реконструкции объектов капитального строительства, в том числе указанных работ по сохранению объектов культурного наследия, подлежит экспертизе                             в соответствии со ст. 49 Градостроительного кодекса РФ.</a:t>
            </a:r>
            <a:endParaRPr lang="ru-RU" dirty="0"/>
          </a:p>
        </p:txBody>
      </p:sp>
      <p:cxnSp>
        <p:nvCxnSpPr>
          <p:cNvPr id="29" name="Прямая со стрелкой 28"/>
          <p:cNvCxnSpPr>
            <a:stCxn id="7" idx="2"/>
            <a:endCxn id="99" idx="0"/>
          </p:cNvCxnSpPr>
          <p:nvPr/>
        </p:nvCxnSpPr>
        <p:spPr>
          <a:xfrm>
            <a:off x="4274520" y="1860274"/>
            <a:ext cx="2182997" cy="944114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  <a:endCxn id="98" idx="0"/>
          </p:cNvCxnSpPr>
          <p:nvPr/>
        </p:nvCxnSpPr>
        <p:spPr>
          <a:xfrm flipH="1">
            <a:off x="1947672" y="1860274"/>
            <a:ext cx="2326848" cy="944114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122" y="-32402"/>
            <a:ext cx="8764649" cy="876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Полномочия инспекции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172400" y="42591"/>
            <a:ext cx="0" cy="656521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408373" y="176158"/>
            <a:ext cx="0" cy="6565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286284" y="176158"/>
            <a:ext cx="0" cy="656521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8230" y="836712"/>
            <a:ext cx="5256584" cy="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8230" y="986947"/>
            <a:ext cx="5976664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5893" y="1124745"/>
            <a:ext cx="8386363" cy="735529"/>
          </a:xfrm>
          <a:prstGeom prst="rect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Осуществление регионального государственного строительного </a:t>
            </a:r>
            <a:r>
              <a:rPr lang="ru-RU" b="1" dirty="0" smtClean="0">
                <a:solidFill>
                  <a:srgbClr val="FF0000"/>
                </a:solidFill>
              </a:rPr>
              <a:t>надзора </a:t>
            </a: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 smtClean="0">
                <a:solidFill>
                  <a:srgbClr val="FF0000"/>
                </a:solidFill>
              </a:rPr>
              <a:t>соответствии с п. 1.1 ст. 54 Градостроительного кодекса РФ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08230" y="1124744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2"/>
          </p:cNvCxnSpPr>
          <p:nvPr/>
        </p:nvCxnSpPr>
        <p:spPr>
          <a:xfrm flipH="1">
            <a:off x="3915687" y="1860274"/>
            <a:ext cx="413388" cy="649756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3" y="25517"/>
            <a:ext cx="935511" cy="109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522256" y="4259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0122" y="2510030"/>
            <a:ext cx="2368194" cy="2235768"/>
          </a:xfrm>
          <a:prstGeom prst="rect">
            <a:avLst/>
          </a:prstGeom>
          <a:ln>
            <a:solidFill>
              <a:srgbClr val="00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п</a:t>
            </a:r>
            <a:r>
              <a:rPr lang="ru-RU" sz="1400" dirty="0" smtClean="0">
                <a:solidFill>
                  <a:srgbClr val="FF0000"/>
                </a:solidFill>
              </a:rPr>
              <a:t>ри строительстве</a:t>
            </a:r>
            <a:r>
              <a:rPr lang="ru-RU" sz="1400" dirty="0">
                <a:solidFill>
                  <a:srgbClr val="FF0000"/>
                </a:solidFill>
              </a:rPr>
              <a:t>, реконструкции объектов капитального строительства</a:t>
            </a:r>
            <a:r>
              <a:rPr lang="ru-RU" sz="1400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не указанных в </a:t>
            </a:r>
            <a:r>
              <a:rPr lang="ru-RU" sz="1400" dirty="0" smtClean="0">
                <a:solidFill>
                  <a:srgbClr val="FF0000"/>
                </a:solidFill>
              </a:rPr>
              <a:t>ч. 1 </a:t>
            </a:r>
            <a:r>
              <a:rPr lang="ru-RU" sz="1400" dirty="0">
                <a:solidFill>
                  <a:srgbClr val="FF0000"/>
                </a:solidFill>
              </a:rPr>
              <a:t>ст. </a:t>
            </a:r>
            <a:r>
              <a:rPr lang="ru-RU" sz="1400" dirty="0" smtClean="0">
                <a:solidFill>
                  <a:srgbClr val="FF0000"/>
                </a:solidFill>
              </a:rPr>
              <a:t>54 Градостроительного кодекса РФ.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17757" y="2510030"/>
            <a:ext cx="2395857" cy="2232248"/>
          </a:xfrm>
          <a:prstGeom prst="rect">
            <a:avLst/>
          </a:prstGeom>
          <a:ln>
            <a:solidFill>
              <a:srgbClr val="00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в отношении таких объектов капитального строительства, работы по строительству, реконструкции которых завершены </a:t>
            </a:r>
            <a:r>
              <a:rPr lang="ru-RU" sz="1400" dirty="0" smtClean="0">
                <a:solidFill>
                  <a:srgbClr val="FF0000"/>
                </a:solidFill>
              </a:rPr>
              <a:t>(</a:t>
            </a:r>
            <a:r>
              <a:rPr lang="ru-RU" sz="1400" dirty="0">
                <a:solidFill>
                  <a:srgbClr val="FF0000"/>
                </a:solidFill>
              </a:rPr>
              <a:t>за </a:t>
            </a:r>
            <a:r>
              <a:rPr lang="ru-RU" sz="1400" dirty="0" err="1" smtClean="0">
                <a:solidFill>
                  <a:srgbClr val="FF0000"/>
                </a:solidFill>
              </a:rPr>
              <a:t>искл</a:t>
            </a:r>
            <a:r>
              <a:rPr lang="ru-RU" sz="1400" dirty="0" smtClean="0">
                <a:solidFill>
                  <a:srgbClr val="FF0000"/>
                </a:solidFill>
              </a:rPr>
              <a:t>. </a:t>
            </a:r>
            <a:r>
              <a:rPr lang="ru-RU" sz="1400" dirty="0">
                <a:solidFill>
                  <a:srgbClr val="FF0000"/>
                </a:solidFill>
              </a:rPr>
              <a:t>случая, если по завершении указанных работ получено разрешение на ввод объекта в эксплуатацию</a:t>
            </a:r>
            <a:r>
              <a:rPr lang="ru-RU" sz="1400" dirty="0" smtClean="0">
                <a:solidFill>
                  <a:srgbClr val="FF0000"/>
                </a:solidFill>
              </a:rPr>
              <a:t>).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70383" y="2510030"/>
            <a:ext cx="3718667" cy="4231338"/>
          </a:xfrm>
          <a:prstGeom prst="rect">
            <a:avLst/>
          </a:prstGeom>
          <a:ln>
            <a:solidFill>
              <a:srgbClr val="00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на </a:t>
            </a:r>
            <a:r>
              <a:rPr lang="ru-RU" sz="1400" dirty="0">
                <a:solidFill>
                  <a:srgbClr val="FF0000"/>
                </a:solidFill>
              </a:rPr>
              <a:t>основании обращений и заявлений граждан, в том числе </a:t>
            </a:r>
            <a:r>
              <a:rPr lang="ru-RU" sz="1400" dirty="0" smtClean="0">
                <a:solidFill>
                  <a:srgbClr val="FF0000"/>
                </a:solidFill>
              </a:rPr>
              <a:t>ИП, юр. </a:t>
            </a:r>
            <a:r>
              <a:rPr lang="ru-RU" sz="1400" dirty="0">
                <a:solidFill>
                  <a:srgbClr val="FF0000"/>
                </a:solidFill>
              </a:rPr>
              <a:t>лиц, информации </a:t>
            </a:r>
            <a:r>
              <a:rPr lang="ru-RU" sz="1400" dirty="0" smtClean="0">
                <a:solidFill>
                  <a:srgbClr val="FF0000"/>
                </a:solidFill>
              </a:rPr>
              <a:t>от </a:t>
            </a:r>
            <a:r>
              <a:rPr lang="ru-RU" sz="1400" dirty="0">
                <a:solidFill>
                  <a:srgbClr val="FF0000"/>
                </a:solidFill>
              </a:rPr>
              <a:t>органов государственной власти (должностных лиц органа государственного надзора), органов местного самоуправления, из средств массовой информации о нарушении при строительстве, реконструкции объектов капитального строительства, не указанных в части 1 </a:t>
            </a:r>
            <a:r>
              <a:rPr lang="ru-RU" sz="1400" dirty="0" smtClean="0">
                <a:solidFill>
                  <a:srgbClr val="FF0000"/>
                </a:solidFill>
              </a:rPr>
              <a:t>ст.54 Град. кодекса РФ, </a:t>
            </a:r>
            <a:r>
              <a:rPr lang="ru-RU" sz="1400" dirty="0">
                <a:solidFill>
                  <a:srgbClr val="FF0000"/>
                </a:solidFill>
              </a:rPr>
              <a:t>установленных правилами землепользования и застройки, документацией по планировке территории предельных параметров разрешенного строительства, реконструкции объектов капитального строительства или обязательных требований к параметрам объектов капитального строительства, установленных настоящим Кодексом, другими федеральными законами. </a:t>
            </a:r>
          </a:p>
        </p:txBody>
      </p:sp>
      <p:cxnSp>
        <p:nvCxnSpPr>
          <p:cNvPr id="11" name="Прямая со стрелкой 10"/>
          <p:cNvCxnSpPr>
            <a:stCxn id="7" idx="2"/>
            <a:endCxn id="34" idx="0"/>
          </p:cNvCxnSpPr>
          <p:nvPr/>
        </p:nvCxnSpPr>
        <p:spPr>
          <a:xfrm flipH="1">
            <a:off x="1374219" y="1860274"/>
            <a:ext cx="2954856" cy="649756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2"/>
            <a:endCxn id="41" idx="0"/>
          </p:cNvCxnSpPr>
          <p:nvPr/>
        </p:nvCxnSpPr>
        <p:spPr>
          <a:xfrm>
            <a:off x="4329075" y="1860274"/>
            <a:ext cx="2800642" cy="649756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0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" y="2852936"/>
            <a:ext cx="3215424" cy="321542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83568" y="-137797"/>
            <a:ext cx="7505032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    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Риск-ориентированный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</a:rPr>
              <a:t>подход при организации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        регионального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</a:rPr>
              <a:t>государственного строительного надзора </a:t>
            </a:r>
            <a:endParaRPr lang="ru-RU" sz="20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72400" y="176158"/>
            <a:ext cx="0" cy="656521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8286284" y="176158"/>
            <a:ext cx="0" cy="656521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/>
          <p:cNvCxnSpPr/>
          <p:nvPr/>
        </p:nvCxnSpPr>
        <p:spPr>
          <a:xfrm>
            <a:off x="8408373" y="176158"/>
            <a:ext cx="0" cy="6565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8230" y="836712"/>
            <a:ext cx="5256584" cy="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8230" y="986947"/>
            <a:ext cx="5976664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8230" y="1124744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3" y="25517"/>
            <a:ext cx="935511" cy="109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510703" y="151192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65" y="1484784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 rot="5400000">
            <a:off x="4093325" y="-3782786"/>
            <a:ext cx="970332" cy="8844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92804"/>
              </p:ext>
            </p:extLst>
          </p:nvPr>
        </p:nvGraphicFramePr>
        <p:xfrm>
          <a:off x="170879" y="1268760"/>
          <a:ext cx="7986769" cy="5269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5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ru-RU" sz="1400" dirty="0">
                          <a:effectLst/>
                        </a:rPr>
                        <a:t>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Категории риска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Объект капитального           строительства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проверок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проверок может быть увеличено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проверок может быть </a:t>
                      </a:r>
                      <a:r>
                        <a:rPr lang="ru-RU" sz="1400" dirty="0" smtClean="0">
                          <a:effectLst/>
                        </a:rPr>
                        <a:t>увеличено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высокий риск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общественные здания  </a:t>
                      </a:r>
                      <a:r>
                        <a:rPr lang="ru-RU" sz="1400" dirty="0" smtClean="0">
                          <a:effectLst/>
                        </a:rPr>
                        <a:t>                     и </a:t>
                      </a:r>
                      <a:r>
                        <a:rPr lang="ru-RU" sz="1400" dirty="0">
                          <a:effectLst/>
                        </a:rPr>
                        <a:t>сооружения, многоквартирные жилые дома, путепроводы, тоннели, мосты </a:t>
                      </a:r>
                      <a:r>
                        <a:rPr lang="ru-RU" sz="1400" dirty="0" smtClean="0">
                          <a:effectLst/>
                        </a:rPr>
                        <a:t>и </a:t>
                      </a:r>
                      <a:r>
                        <a:rPr lang="ru-RU" sz="1400" dirty="0">
                          <a:effectLst/>
                        </a:rPr>
                        <a:t>эстакады</a:t>
                      </a:r>
                      <a:r>
                        <a:rPr lang="ru-RU" sz="1400" dirty="0" smtClean="0">
                          <a:effectLst/>
                        </a:rPr>
                        <a:t>, а </a:t>
                      </a:r>
                      <a:r>
                        <a:rPr lang="ru-RU" sz="1400" dirty="0">
                          <a:effectLst/>
                        </a:rPr>
                        <a:t>также объекты капитального </a:t>
                      </a:r>
                      <a:r>
                        <a:rPr lang="ru-RU" sz="1400" dirty="0" smtClean="0">
                          <a:effectLst/>
                        </a:rPr>
                        <a:t>строительства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 </a:t>
                      </a:r>
                      <a:r>
                        <a:rPr lang="ru-RU" sz="1400" dirty="0">
                          <a:effectLst/>
                        </a:rPr>
                        <a:t>пролетом </a:t>
                      </a:r>
                      <a:r>
                        <a:rPr lang="ru-RU" sz="1400" dirty="0" smtClean="0">
                          <a:effectLst/>
                        </a:rPr>
                        <a:t>           от </a:t>
                      </a:r>
                      <a:r>
                        <a:rPr lang="ru-RU" sz="1400" dirty="0">
                          <a:effectLst/>
                        </a:rPr>
                        <a:t>20 до 100 метров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более 12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более чем         на 2 проверки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значительный риск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производственные здания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более 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более чем           на 2 проверки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умеренный риск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4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объекты капитального строительства, не </a:t>
                      </a:r>
                      <a:r>
                        <a:rPr lang="ru-RU" sz="1400" dirty="0" smtClean="0">
                          <a:effectLst/>
                        </a:rPr>
                        <a:t>вошедшие  в первые</a:t>
                      </a:r>
                      <a:r>
                        <a:rPr lang="ru-RU" sz="1400" baseline="0" dirty="0" smtClean="0">
                          <a:effectLst/>
                        </a:rPr>
                        <a:t> две категории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более 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более чем         на 2 проверки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" name="Прямая соединительная линия 1"/>
          <p:cNvCxnSpPr/>
          <p:nvPr/>
        </p:nvCxnSpPr>
        <p:spPr>
          <a:xfrm>
            <a:off x="8408373" y="176158"/>
            <a:ext cx="0" cy="6565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8172400" y="176158"/>
            <a:ext cx="0" cy="656521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8286284" y="176158"/>
            <a:ext cx="0" cy="656521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8230" y="836712"/>
            <a:ext cx="5256584" cy="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8230" y="986947"/>
            <a:ext cx="5976664" cy="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8230" y="137006"/>
            <a:ext cx="8264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Категории риска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8230" y="1124744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3" y="25517"/>
            <a:ext cx="935511" cy="109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534061" y="16679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88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408373" y="176158"/>
            <a:ext cx="0" cy="613316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08373" y="176158"/>
            <a:ext cx="0" cy="6565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172400" y="176158"/>
            <a:ext cx="0" cy="656521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86284" y="176158"/>
            <a:ext cx="0" cy="656521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7504" y="1340768"/>
            <a:ext cx="5256584" cy="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7504" y="1484784"/>
            <a:ext cx="5976664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Стрелка вправо 44"/>
          <p:cNvSpPr/>
          <p:nvPr/>
        </p:nvSpPr>
        <p:spPr>
          <a:xfrm>
            <a:off x="439263" y="2164074"/>
            <a:ext cx="571531" cy="360040"/>
          </a:xfrm>
          <a:prstGeom prst="rightArrow">
            <a:avLst/>
          </a:prstGeom>
          <a:solidFill>
            <a:srgbClr val="ED1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6699"/>
              </a:solidFill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472920" y="3500735"/>
            <a:ext cx="571531" cy="360040"/>
          </a:xfrm>
          <a:prstGeom prst="rightArrow">
            <a:avLst/>
          </a:prstGeom>
          <a:solidFill>
            <a:srgbClr val="ED1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6699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472921" y="5104713"/>
            <a:ext cx="571531" cy="360040"/>
          </a:xfrm>
          <a:prstGeom prst="rightArrow">
            <a:avLst/>
          </a:prstGeom>
          <a:solidFill>
            <a:srgbClr val="ED1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6699"/>
              </a:solidFill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1086006" y="4554468"/>
            <a:ext cx="6502191" cy="1460531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 smtClean="0"/>
              <a:t>строительство, реконструкция объекта капительного строительства, общая площадь которого превышает 20 000 </a:t>
            </a:r>
            <a:r>
              <a:rPr lang="ru-RU" sz="1800" dirty="0" err="1" smtClean="0"/>
              <a:t>кв.м</a:t>
            </a:r>
            <a:r>
              <a:rPr lang="ru-RU" sz="1800" dirty="0" smtClean="0"/>
              <a:t>. – </a:t>
            </a:r>
            <a:r>
              <a:rPr lang="ru-RU" sz="1800" b="1" dirty="0" smtClean="0"/>
              <a:t>увеличение на 2 проверки за каждые последующие 20 000 кв. м. общей площади объекта</a:t>
            </a:r>
            <a:r>
              <a:rPr lang="ru-RU" sz="1800" dirty="0" smtClean="0"/>
              <a:t>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244229"/>
            <a:ext cx="7827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Основания для увеличения предельного количества проверок: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794" y="1882429"/>
            <a:ext cx="6502191" cy="923330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строительство, реконструкция объекта капитального строительства в условиях стесненной городской застройки                – </a:t>
            </a:r>
            <a:r>
              <a:rPr lang="ru-RU" b="1" dirty="0" smtClean="0"/>
              <a:t>увеличение на 2 проверки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2057" y="3204156"/>
            <a:ext cx="6506140" cy="923330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строительство, реконструкция объекта капительного строительства в сложных инженерно-геологических </a:t>
            </a:r>
            <a:r>
              <a:rPr lang="ru-RU" dirty="0" smtClean="0"/>
              <a:t>условиях           </a:t>
            </a:r>
            <a:r>
              <a:rPr lang="ru-RU" dirty="0"/>
              <a:t>– </a:t>
            </a:r>
            <a:r>
              <a:rPr lang="ru-RU" b="1" dirty="0"/>
              <a:t>увеличение также на 2 проверки</a:t>
            </a:r>
            <a:r>
              <a:rPr lang="ru-RU" dirty="0"/>
              <a:t>,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1628800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382" y="753554"/>
            <a:ext cx="2376441" cy="271593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3" y="25517"/>
            <a:ext cx="935511" cy="109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507390" y="9141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0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408373" y="176158"/>
            <a:ext cx="0" cy="613316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08373" y="176158"/>
            <a:ext cx="0" cy="65652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172400" y="176158"/>
            <a:ext cx="0" cy="656521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86284" y="176158"/>
            <a:ext cx="0" cy="656521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7504" y="1340768"/>
            <a:ext cx="5256584" cy="0"/>
          </a:xfrm>
          <a:prstGeom prst="line">
            <a:avLst/>
          </a:prstGeom>
          <a:ln>
            <a:solidFill>
              <a:srgbClr val="B3B6B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7504" y="1484784"/>
            <a:ext cx="5976664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Стрелка вправо 44"/>
          <p:cNvSpPr/>
          <p:nvPr/>
        </p:nvSpPr>
        <p:spPr>
          <a:xfrm>
            <a:off x="587858" y="1774531"/>
            <a:ext cx="571531" cy="360040"/>
          </a:xfrm>
          <a:prstGeom prst="rightArrow">
            <a:avLst/>
          </a:prstGeom>
          <a:solidFill>
            <a:srgbClr val="ED1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6699"/>
              </a:solidFill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578982" y="2779864"/>
            <a:ext cx="571531" cy="360040"/>
          </a:xfrm>
          <a:prstGeom prst="rightArrow">
            <a:avLst/>
          </a:prstGeom>
          <a:solidFill>
            <a:srgbClr val="ED1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6699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564174" y="2244204"/>
            <a:ext cx="571531" cy="360040"/>
          </a:xfrm>
          <a:prstGeom prst="rightArrow">
            <a:avLst/>
          </a:prstGeom>
          <a:solidFill>
            <a:srgbClr val="ED1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6699"/>
              </a:solidFill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1178625" y="2724183"/>
            <a:ext cx="5948869" cy="458708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/>
              <a:t>умеренного риска – </a:t>
            </a:r>
            <a:r>
              <a:rPr lang="ru-RU" sz="1800" b="1" dirty="0"/>
              <a:t>до 14 проверок.</a:t>
            </a:r>
            <a:endParaRPr lang="ru-RU" sz="1800" b="1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244229"/>
            <a:ext cx="7827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Основания для увеличения предельного количества проверок: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5702" y="1774531"/>
            <a:ext cx="5941792" cy="36933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для объектов категории высокого риска – </a:t>
            </a:r>
            <a:r>
              <a:rPr lang="ru-RU" b="1" dirty="0"/>
              <a:t>до 24 проверок;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7793" y="2319381"/>
            <a:ext cx="5948869" cy="36933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значительного риска – </a:t>
            </a:r>
            <a:r>
              <a:rPr lang="ru-RU" b="1" dirty="0"/>
              <a:t>до 20 </a:t>
            </a:r>
            <a:r>
              <a:rPr lang="ru-RU" b="1" dirty="0" smtClean="0"/>
              <a:t>проверок</a:t>
            </a:r>
            <a:r>
              <a:rPr lang="en-US" b="1" dirty="0" smtClean="0"/>
              <a:t>;</a:t>
            </a:r>
            <a:endParaRPr lang="ru-RU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1628800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382" y="753554"/>
            <a:ext cx="2376441" cy="271593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3" y="25517"/>
            <a:ext cx="935511" cy="109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507390" y="9141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05793" y="3789040"/>
            <a:ext cx="7861083" cy="1451549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/>
              <a:t>а) привлечения юридических лиц и индивидуальных предпринимателей, осуществляющих строительство, реконструкцию объекта капитального строительства, в течение одного календарного года 3 и более </a:t>
            </a:r>
            <a:r>
              <a:rPr lang="ru-RU" sz="1600" dirty="0" smtClean="0"/>
              <a:t>раза к </a:t>
            </a:r>
            <a:r>
              <a:rPr lang="ru-RU" sz="1600" dirty="0"/>
              <a:t>административной ответственности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0" indent="0" algn="just">
              <a:buNone/>
            </a:pPr>
            <a:r>
              <a:rPr lang="ru-RU" sz="1100" dirty="0"/>
              <a:t>(за правонарушения, предусмотренные </a:t>
            </a:r>
            <a:r>
              <a:rPr lang="ru-RU" sz="1100" dirty="0" smtClean="0"/>
              <a:t>ст</a:t>
            </a:r>
            <a:r>
              <a:rPr lang="ru-RU" sz="1100" dirty="0"/>
              <a:t>.</a:t>
            </a:r>
            <a:r>
              <a:rPr lang="ru-RU" sz="1100" dirty="0" smtClean="0"/>
              <a:t> </a:t>
            </a:r>
            <a:r>
              <a:rPr lang="ru-RU" sz="1100" dirty="0"/>
              <a:t>6.3, 8.1 и 9.4, </a:t>
            </a:r>
            <a:r>
              <a:rPr lang="ru-RU" sz="1100" dirty="0" smtClean="0"/>
              <a:t>ч. </a:t>
            </a:r>
            <a:r>
              <a:rPr lang="ru-RU" sz="1100" dirty="0"/>
              <a:t>1 - 3 </a:t>
            </a:r>
            <a:r>
              <a:rPr lang="ru-RU" sz="1100" dirty="0" smtClean="0"/>
              <a:t>ст. </a:t>
            </a:r>
            <a:r>
              <a:rPr lang="ru-RU" sz="1100" dirty="0"/>
              <a:t>9.5, </a:t>
            </a:r>
            <a:r>
              <a:rPr lang="ru-RU" sz="1100" dirty="0" smtClean="0"/>
              <a:t>ст. 9.5.1</a:t>
            </a:r>
            <a:r>
              <a:rPr lang="ru-RU" sz="1100" dirty="0"/>
              <a:t>, </a:t>
            </a:r>
            <a:r>
              <a:rPr lang="ru-RU" sz="1100" dirty="0" smtClean="0"/>
              <a:t>ч. 3 ст. </a:t>
            </a:r>
            <a:r>
              <a:rPr lang="ru-RU" sz="1100" dirty="0"/>
              <a:t>9.16, </a:t>
            </a:r>
            <a:r>
              <a:rPr lang="ru-RU" sz="1100" dirty="0" smtClean="0"/>
              <a:t>ч. </a:t>
            </a:r>
            <a:r>
              <a:rPr lang="ru-RU" sz="1100" dirty="0"/>
              <a:t>1 </a:t>
            </a:r>
            <a:r>
              <a:rPr lang="ru-RU" sz="1100" dirty="0" smtClean="0"/>
              <a:t>ст.19.4</a:t>
            </a:r>
            <a:r>
              <a:rPr lang="ru-RU" sz="1100" dirty="0"/>
              <a:t>, </a:t>
            </a:r>
            <a:r>
              <a:rPr lang="ru-RU" sz="1100" dirty="0" smtClean="0"/>
              <a:t>ч.6 </a:t>
            </a:r>
            <a:r>
              <a:rPr lang="ru-RU" sz="1100" dirty="0"/>
              <a:t>и 15 </a:t>
            </a:r>
            <a:r>
              <a:rPr lang="ru-RU" sz="1100" dirty="0" smtClean="0"/>
              <a:t>ст. </a:t>
            </a:r>
            <a:r>
              <a:rPr lang="ru-RU" sz="1100" dirty="0"/>
              <a:t>19.5, </a:t>
            </a:r>
            <a:r>
              <a:rPr lang="ru-RU" sz="1100" dirty="0" smtClean="0"/>
              <a:t>ст.19.6</a:t>
            </a:r>
            <a:r>
              <a:rPr lang="ru-RU" sz="1100" dirty="0"/>
              <a:t>, 19.7 и 19.33 и </a:t>
            </a:r>
            <a:r>
              <a:rPr lang="ru-RU" sz="1100" dirty="0" smtClean="0"/>
              <a:t>ч. </a:t>
            </a:r>
            <a:r>
              <a:rPr lang="ru-RU" sz="1100" dirty="0"/>
              <a:t>1, 2, 6, 6.1 и 9 </a:t>
            </a:r>
            <a:r>
              <a:rPr lang="ru-RU" sz="1100" dirty="0" smtClean="0"/>
              <a:t>ст. 20.4 кодекса РФ об административных нарушениях</a:t>
            </a:r>
            <a:r>
              <a:rPr lang="ru-RU" sz="1100" dirty="0"/>
              <a:t>);</a:t>
            </a:r>
            <a:endParaRPr lang="ru-RU" sz="1100" dirty="0" smtClean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26056" y="5445224"/>
            <a:ext cx="7861083" cy="1080120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/>
              <a:t>б) нарушения сроков строительства, реконструкции объекта капитального строительства, предусмотренных проектом организации строительства в проектной документации, получившей положительное заключение экспертизы, более чем на 6 месяцев или его консервации, приостановления строительства.</a:t>
            </a:r>
            <a:endParaRPr lang="ru-RU" sz="1600" dirty="0" smtClean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3432979" y="3319280"/>
            <a:ext cx="1440160" cy="332549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 smtClean="0"/>
              <a:t>В случаях</a:t>
            </a:r>
            <a:r>
              <a:rPr lang="en-US" sz="1800" b="1" dirty="0" smtClean="0"/>
              <a:t>:</a:t>
            </a: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5246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5189</TotalTime>
  <Words>1449</Words>
  <Application>Microsoft Office PowerPoint</Application>
  <PresentationFormat>Экран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Andale Sans UI</vt:lpstr>
      <vt:lpstr>Arial</vt:lpstr>
      <vt:lpstr>Calibri</vt:lpstr>
      <vt:lpstr>Tahoma</vt:lpstr>
      <vt:lpstr>Times New Roman</vt:lpstr>
      <vt:lpstr>Trebuchet MS</vt:lpstr>
      <vt:lpstr>Wingdings 2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Инспекция государственного строительного надзора администрации Владимирской области создана 09.05.2007г.</dc:title>
  <dc:creator>Комп2</dc:creator>
  <cp:lastModifiedBy>Пользователь</cp:lastModifiedBy>
  <cp:revision>382</cp:revision>
  <cp:lastPrinted>2018-10-10T10:26:04Z</cp:lastPrinted>
  <dcterms:created xsi:type="dcterms:W3CDTF">2017-03-29T14:20:12Z</dcterms:created>
  <dcterms:modified xsi:type="dcterms:W3CDTF">2020-01-15T04:29:55Z</dcterms:modified>
</cp:coreProperties>
</file>